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67" r:id="rId4"/>
    <p:sldId id="278" r:id="rId5"/>
    <p:sldId id="288" r:id="rId7"/>
    <p:sldId id="269" r:id="rId8"/>
    <p:sldId id="358" r:id="rId9"/>
    <p:sldId id="344" r:id="rId10"/>
    <p:sldId id="346" r:id="rId11"/>
    <p:sldId id="325" r:id="rId12"/>
    <p:sldId id="326" r:id="rId13"/>
    <p:sldId id="329" r:id="rId14"/>
    <p:sldId id="327" r:id="rId15"/>
    <p:sldId id="360" r:id="rId16"/>
    <p:sldId id="316" r:id="rId17"/>
    <p:sldId id="274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DF2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BF6D18-39FE-4F62-982B-516FA106DCAB}" styleName="{385b2ea8-0d66-414d-9127-dde3b277f022}">
    <a:wholeTbl>
      <a:tcTxStyle>
        <a:fontRef idx="none">
          <a:prstClr val="black"/>
        </a:fontRef>
      </a:tcTxStyle>
      <a:tcStyle>
        <a:tcBdr>
          <a:top>
            <a:ln w="76200" cmpd="sng">
              <a:solidFill>
                <a:srgbClr val="2D4F94"/>
              </a:solidFill>
            </a:ln>
          </a:top>
          <a:bottom>
            <a:ln w="76200" cmpd="sng">
              <a:solidFill>
                <a:srgbClr val="2D4F94"/>
              </a:solidFill>
            </a:ln>
          </a:bottom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D6E1F3"/>
          </a:solidFill>
        </a:fill>
      </a:tcStyle>
    </a:band1H>
    <a:firstRow>
      <a:tcTxStyle>
        <a:fontRef idx="none">
          <a:prstClr val="black"/>
        </a:fontRef>
      </a:tcTxStyle>
      <a:tcStyle>
        <a:tcBdr/>
        <a:fill>
          <a:solidFill>
            <a:srgbClr val="2D4F9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58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19A8C-CE32-468A-A376-38152692F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69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image" Target="file:///C:\Users\D69LXP2\Desktop\400px_tools/pic_temp/whole_pic.png" TargetMode="External"/><Relationship Id="rId3" Type="http://schemas.openxmlformats.org/officeDocument/2006/relationships/image" Target="../media/image2.jpeg"/><Relationship Id="rId2" Type="http://schemas.openxmlformats.org/officeDocument/2006/relationships/tags" Target="../tags/tag76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83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9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image" Target="file:///C:\Users\D69LXP2\Desktop\400px_tools/pic_temp/whole_pic.png" TargetMode="External"/><Relationship Id="rId3" Type="http://schemas.openxmlformats.org/officeDocument/2006/relationships/image" Target="../media/image2.jpeg"/><Relationship Id="rId2" Type="http://schemas.openxmlformats.org/officeDocument/2006/relationships/tags" Target="../tags/tag101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jpeg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11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19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32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jpeg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jpeg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48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63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72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image" Target="file:///C:\Users\D69LXP2\Desktop\400px_tools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83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5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2286000" y="2206309"/>
            <a:ext cx="7620000" cy="145478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7200"/>
              <a:buNone/>
              <a:defRPr sz="7200" b="0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866983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1217614" y="2794000"/>
            <a:ext cx="5438775" cy="101600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4000" b="0" spc="4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1217614" y="3883343"/>
            <a:ext cx="5438775" cy="1495107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任意多边形: 形状 5"/>
          <p:cNvSpPr/>
          <p:nvPr userDrawn="1">
            <p:custDataLst>
              <p:tags r:id="rId6"/>
            </p:custDataLst>
          </p:nvPr>
        </p:nvSpPr>
        <p:spPr>
          <a:xfrm flipH="1">
            <a:off x="2922905" y="0"/>
            <a:ext cx="9280800" cy="6858000"/>
          </a:xfrm>
          <a:custGeom>
            <a:avLst/>
            <a:gdLst>
              <a:gd name="connsiteX0" fmla="*/ 0 w 9281536"/>
              <a:gd name="connsiteY0" fmla="*/ 0 h 6858000"/>
              <a:gd name="connsiteX1" fmla="*/ 7567200 w 9281536"/>
              <a:gd name="connsiteY1" fmla="*/ 0 h 6858000"/>
              <a:gd name="connsiteX2" fmla="*/ 9281536 w 9281536"/>
              <a:gd name="connsiteY2" fmla="*/ 6858000 h 6858000"/>
              <a:gd name="connsiteX3" fmla="*/ 0 w 92815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1536" h="6858000">
                <a:moveTo>
                  <a:pt x="0" y="0"/>
                </a:moveTo>
                <a:lnTo>
                  <a:pt x="7567200" y="0"/>
                </a:lnTo>
                <a:lnTo>
                  <a:pt x="92815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燕尾形 4"/>
          <p:cNvSpPr/>
          <p:nvPr userDrawn="1"/>
        </p:nvSpPr>
        <p:spPr>
          <a:xfrm>
            <a:off x="580390" y="154305"/>
            <a:ext cx="3734435" cy="259080"/>
          </a:xfrm>
          <a:prstGeom prst="chevron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solidFill>
                  <a:schemeClr val="tx1"/>
                </a:solidFill>
              </a:rPr>
              <a:t>西普劳德船舶技术服务有限公司</a:t>
            </a:r>
            <a:endParaRPr lang="zh-CN" altLang="zh-CN">
              <a:solidFill>
                <a:schemeClr val="tx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580390" cy="567690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 flipV="1">
            <a:off x="669925" y="484505"/>
            <a:ext cx="11281410" cy="7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291636" y="0"/>
            <a:ext cx="11608728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9"/>
            </p:custDataLst>
          </p:nvPr>
        </p:nvCxnSpPr>
        <p:spPr>
          <a:xfrm>
            <a:off x="5609591" y="3374390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0"/>
            </p:custDataLst>
          </p:nvPr>
        </p:nvSpPr>
        <p:spPr>
          <a:xfrm>
            <a:off x="3172908" y="3483610"/>
            <a:ext cx="5846184" cy="570861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4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3173254" y="1764982"/>
            <a:ext cx="5845492" cy="1537968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燕尾形 7"/>
          <p:cNvSpPr/>
          <p:nvPr userDrawn="1"/>
        </p:nvSpPr>
        <p:spPr>
          <a:xfrm>
            <a:off x="295910" y="91440"/>
            <a:ext cx="1706245" cy="259080"/>
          </a:xfrm>
          <a:prstGeom prst="chevron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苏州伯利恒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 descr="LOGO_00"/>
          <p:cNvPicPr>
            <a:picLocks noChangeAspect="1"/>
          </p:cNvPicPr>
          <p:nvPr userDrawn="1"/>
        </p:nvPicPr>
        <p:blipFill>
          <a:blip r:embed="rId6"/>
          <a:srcRect l="27807" t="27594" r="25196" b="7469"/>
          <a:stretch>
            <a:fillRect/>
          </a:stretch>
        </p:blipFill>
        <p:spPr>
          <a:xfrm>
            <a:off x="133985" y="57150"/>
            <a:ext cx="327660" cy="327660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燕尾形 5"/>
          <p:cNvSpPr/>
          <p:nvPr userDrawn="1"/>
        </p:nvSpPr>
        <p:spPr>
          <a:xfrm>
            <a:off x="295910" y="91440"/>
            <a:ext cx="1706245" cy="259080"/>
          </a:xfrm>
          <a:prstGeom prst="chevron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苏州伯利恒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LOGO_00"/>
          <p:cNvPicPr>
            <a:picLocks noChangeAspect="1"/>
          </p:cNvPicPr>
          <p:nvPr userDrawn="1"/>
        </p:nvPicPr>
        <p:blipFill>
          <a:blip r:embed="rId6"/>
          <a:srcRect l="27807" t="27594" r="25196" b="7469"/>
          <a:stretch>
            <a:fillRect/>
          </a:stretch>
        </p:blipFill>
        <p:spPr>
          <a:xfrm>
            <a:off x="133985" y="57150"/>
            <a:ext cx="327660" cy="327660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燕尾形 5"/>
          <p:cNvSpPr/>
          <p:nvPr userDrawn="1"/>
        </p:nvSpPr>
        <p:spPr>
          <a:xfrm>
            <a:off x="295910" y="91440"/>
            <a:ext cx="1706245" cy="259080"/>
          </a:xfrm>
          <a:prstGeom prst="chevron">
            <a:avLst/>
          </a:prstGeom>
          <a:gradFill>
            <a:gsLst>
              <a:gs pos="50000">
                <a:srgbClr val="97C8E1"/>
              </a:gs>
              <a:gs pos="0">
                <a:srgbClr val="BADAEB"/>
              </a:gs>
              <a:gs pos="100000">
                <a:srgbClr val="74B5D6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苏州伯利恒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 descr="LOGO_00"/>
          <p:cNvPicPr>
            <a:picLocks noChangeAspect="1"/>
          </p:cNvPicPr>
          <p:nvPr userDrawn="1"/>
        </p:nvPicPr>
        <p:blipFill>
          <a:blip r:embed="rId8"/>
          <a:srcRect l="27807" t="27594" r="25196" b="7469"/>
          <a:stretch>
            <a:fillRect/>
          </a:stretch>
        </p:blipFill>
        <p:spPr>
          <a:xfrm>
            <a:off x="133985" y="57150"/>
            <a:ext cx="327660" cy="327660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302438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654921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95.xml"/><Relationship Id="rId23" Type="http://schemas.openxmlformats.org/officeDocument/2006/relationships/tags" Target="../tags/tag194.xml"/><Relationship Id="rId22" Type="http://schemas.openxmlformats.org/officeDocument/2006/relationships/tags" Target="../tags/tag193.xml"/><Relationship Id="rId21" Type="http://schemas.openxmlformats.org/officeDocument/2006/relationships/tags" Target="../tags/tag192.xml"/><Relationship Id="rId20" Type="http://schemas.openxmlformats.org/officeDocument/2006/relationships/tags" Target="../tags/tag19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9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99.xml"/><Relationship Id="rId4" Type="http://schemas.openxmlformats.org/officeDocument/2006/relationships/image" Target="../media/image3.jpeg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47.xml"/><Relationship Id="rId1" Type="http://schemas.openxmlformats.org/officeDocument/2006/relationships/tags" Target="../tags/tag246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49.xml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tags" Target="../tags/tag248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53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tags" Target="../tags/tag25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2.xml"/><Relationship Id="rId5" Type="http://schemas.openxmlformats.org/officeDocument/2006/relationships/tags" Target="../tags/tag257.xml"/><Relationship Id="rId4" Type="http://schemas.openxmlformats.org/officeDocument/2006/relationships/image" Target="../media/image3.jpeg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17.xml"/><Relationship Id="rId20" Type="http://schemas.openxmlformats.org/officeDocument/2006/relationships/tags" Target="../tags/tag219.xml"/><Relationship Id="rId2" Type="http://schemas.openxmlformats.org/officeDocument/2006/relationships/tags" Target="../tags/tag201.xml"/><Relationship Id="rId19" Type="http://schemas.openxmlformats.org/officeDocument/2006/relationships/tags" Target="../tags/tag218.xml"/><Relationship Id="rId18" Type="http://schemas.openxmlformats.org/officeDocument/2006/relationships/tags" Target="../tags/tag217.xml"/><Relationship Id="rId17" Type="http://schemas.openxmlformats.org/officeDocument/2006/relationships/tags" Target="../tags/tag216.xml"/><Relationship Id="rId16" Type="http://schemas.openxmlformats.org/officeDocument/2006/relationships/tags" Target="../tags/tag215.xml"/><Relationship Id="rId15" Type="http://schemas.openxmlformats.org/officeDocument/2006/relationships/tags" Target="../tags/tag214.xml"/><Relationship Id="rId14" Type="http://schemas.openxmlformats.org/officeDocument/2006/relationships/tags" Target="../tags/tag2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tags" Target="../tags/tag20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image" Target="../media/image7.png"/><Relationship Id="rId1" Type="http://schemas.openxmlformats.org/officeDocument/2006/relationships/tags" Target="../tags/tag22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image" Target="../media/image8.png"/><Relationship Id="rId1" Type="http://schemas.openxmlformats.org/officeDocument/2006/relationships/tags" Target="../tags/tag229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36.xml"/><Relationship Id="rId3" Type="http://schemas.openxmlformats.org/officeDocument/2006/relationships/image" Target="../media/image9.png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39.xml"/><Relationship Id="rId3" Type="http://schemas.openxmlformats.org/officeDocument/2006/relationships/image" Target="../media/image10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4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240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805680" y="3169285"/>
            <a:ext cx="3357880" cy="977265"/>
          </a:xfrm>
        </p:spPr>
        <p:txBody>
          <a:bodyPr>
            <a:noAutofit/>
          </a:bodyPr>
          <a:p>
            <a:r>
              <a:rPr lang="zh-CN" sz="44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项</a:t>
            </a:r>
            <a:r>
              <a:rPr lang="en-US" altLang="zh-CN" sz="44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sz="44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目</a:t>
            </a:r>
            <a:r>
              <a:rPr lang="zh-CN" altLang="en-US" sz="44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方</a:t>
            </a:r>
            <a:r>
              <a:rPr lang="en-US" altLang="zh-CN" sz="44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lang="zh-CN" altLang="en-US" sz="44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案</a:t>
            </a:r>
            <a:endParaRPr lang="zh-CN" altLang="en-US" sz="4400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>
          <a:xfrm>
            <a:off x="1380490" y="1781810"/>
            <a:ext cx="9278620" cy="1454785"/>
          </a:xfrm>
        </p:spPr>
        <p:txBody>
          <a:bodyPr/>
          <a:p>
            <a:pPr marL="0" indent="0"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zh-CN" sz="4800" b="1" dirty="0">
                <a:solidFill>
                  <a:schemeClr val="accent1"/>
                </a:solidFill>
                <a:ea typeface="微软雅黑" panose="020B0503020204020204" charset="-122"/>
              </a:rPr>
              <a:t>巧家农业农村局浮动码头</a:t>
            </a:r>
            <a:endParaRPr lang="zh-CN" altLang="zh-CN" sz="4800" b="1" dirty="0">
              <a:solidFill>
                <a:schemeClr val="accent1"/>
              </a:solidFill>
              <a:ea typeface="微软雅黑" panose="020B0503020204020204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87725" y="3103245"/>
            <a:ext cx="1184910" cy="11607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408305" y="492125"/>
            <a:ext cx="4123690" cy="58039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lvl="0" algn="l">
              <a:buClrTx/>
              <a:buSzTx/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4.3.</a:t>
            </a:r>
            <a:r>
              <a:rPr lang="zh-CN" altLang="zh-CN" sz="2000" dirty="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浮筒码头整体性能参数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48925" y="123825"/>
            <a:ext cx="1388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产品介绍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75665" y="1273810"/>
            <a:ext cx="670877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码头排水量吨数：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（安全使用）排水吨数＜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吨（极限状况）排水吨数＜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吨</a:t>
            </a:r>
            <a:endParaRPr lang="zh-CN" sz="16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9105">
              <a:lnSpc>
                <a:spcPct val="150000"/>
              </a:lnSpc>
            </a:pPr>
            <a:endParaRPr lang="zh-CN" sz="16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码头承受风浪的范围：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1）水面风浪 2-3 级内为安全使用范围；2）水面风浪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3-7 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级内可以使用，但必须加强安全保护，防止游客滑倒；3）水面风浪</a:t>
            </a:r>
            <a:r>
              <a:rPr lang="en-US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8-10 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级内为极限使用状况（不建议人员使用）。</a:t>
            </a:r>
            <a:endParaRPr lang="zh-CN" altLang="en-US" sz="16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408305" y="492125"/>
            <a:ext cx="4123690" cy="58039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lvl="0" algn="l">
              <a:buClrTx/>
              <a:buSzTx/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4.4.</a:t>
            </a:r>
            <a:r>
              <a:rPr lang="zh-CN" altLang="zh-CN" sz="2000" dirty="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浮筒安装图解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48925" y="123825"/>
            <a:ext cx="1388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产品介绍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21775" y="1642110"/>
            <a:ext cx="282829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  称：短销钉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材  质：高分子量高密度聚乙烯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规  格：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φ180*250mm</a:t>
            </a:r>
            <a:endParaRPr lang="en-US" altLang="zh-CN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73670" y="3094990"/>
            <a:ext cx="101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短销钉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 descr="固定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350" y="1110615"/>
            <a:ext cx="1809115" cy="1984375"/>
          </a:xfrm>
          <a:prstGeom prst="rect">
            <a:avLst/>
          </a:prstGeom>
        </p:spPr>
      </p:pic>
      <p:pic>
        <p:nvPicPr>
          <p:cNvPr id="7" name="图片 6" descr="组装示意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553845"/>
            <a:ext cx="6203950" cy="42875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21775" y="3896995"/>
            <a:ext cx="271907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名  称：侧面螺丝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材  质：高分子量高密度聚乙烯</a:t>
            </a:r>
            <a:endParaRPr lang="zh-CN" altLang="en-US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规  格：</a:t>
            </a:r>
            <a:r>
              <a:rPr lang="en-US" altLang="zh-CN" sz="1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φ70*135mm</a:t>
            </a:r>
            <a:endParaRPr lang="en-US" altLang="zh-CN" sz="1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68260" y="5339080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侧面螺丝组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5" name="图片 14" descr="侧面螺丝组"/>
          <p:cNvPicPr>
            <a:picLocks noChangeAspect="1"/>
          </p:cNvPicPr>
          <p:nvPr/>
        </p:nvPicPr>
        <p:blipFill>
          <a:blip r:embed="rId4"/>
          <a:srcRect l="29381" t="27054" r="6010" b="19503"/>
          <a:stretch>
            <a:fillRect/>
          </a:stretch>
        </p:blipFill>
        <p:spPr>
          <a:xfrm rot="5400000">
            <a:off x="7406640" y="3930015"/>
            <a:ext cx="1378585" cy="855980"/>
          </a:xfrm>
          <a:prstGeom prst="rect">
            <a:avLst/>
          </a:prstGeom>
        </p:spPr>
      </p:pic>
      <p:sp>
        <p:nvSpPr>
          <p:cNvPr id="16" name="椭圆形标注 15"/>
          <p:cNvSpPr/>
          <p:nvPr/>
        </p:nvSpPr>
        <p:spPr>
          <a:xfrm>
            <a:off x="7007225" y="1139190"/>
            <a:ext cx="1926590" cy="1926590"/>
          </a:xfrm>
          <a:prstGeom prst="wedgeEllipseCallout">
            <a:avLst>
              <a:gd name="adj1" fmla="val -119347"/>
              <a:gd name="adj2" fmla="val 441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形标注 16"/>
          <p:cNvSpPr/>
          <p:nvPr/>
        </p:nvSpPr>
        <p:spPr>
          <a:xfrm>
            <a:off x="7186295" y="3521075"/>
            <a:ext cx="1673225" cy="1673225"/>
          </a:xfrm>
          <a:prstGeom prst="wedgeEllipseCallout">
            <a:avLst>
              <a:gd name="adj1" fmla="val -153111"/>
              <a:gd name="adj2" fmla="val 2407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448925" y="123825"/>
            <a:ext cx="1388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码头预算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93132" y="-1543050"/>
            <a:ext cx="1190625" cy="885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1093132" y="7943850"/>
            <a:ext cx="1190625" cy="5619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638810" y="748665"/>
          <a:ext cx="10700385" cy="5591810"/>
        </p:xfrm>
        <a:graphic>
          <a:graphicData uri="http://schemas.openxmlformats.org/drawingml/2006/table">
            <a:tbl>
              <a:tblPr firstRow="1" bandRow="1">
                <a:tableStyleId>{9DBF6D18-39FE-4F62-982B-516FA106DCAB}</a:tableStyleId>
              </a:tblPr>
              <a:tblGrid>
                <a:gridCol w="431800"/>
                <a:gridCol w="1180465"/>
                <a:gridCol w="1460500"/>
                <a:gridCol w="2885440"/>
                <a:gridCol w="701040"/>
                <a:gridCol w="841375"/>
                <a:gridCol w="1178560"/>
                <a:gridCol w="1179830"/>
                <a:gridCol w="841375"/>
              </a:tblGrid>
              <a:tr h="311150">
                <a:tc gridSpan="9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/>
                        <a:t>云南巧家县纯浮筒码头项目预算清单</a:t>
                      </a:r>
                      <a:endParaRPr lang="zh-CN" altLang="en-US" sz="14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5844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项目名称：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纯浮筒码头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日期：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2023年7月21日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 hMerge="1">
                  <a:tcPr/>
                </a:tc>
              </a:tr>
              <a:tr h="25908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项目地点：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巧家县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总面积：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103㎡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 hMerge="1">
                  <a:tcPr/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序号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项目名称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产品规格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产品材料说明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单位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数量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单价</a:t>
                      </a:r>
                      <a:endParaRPr lang="zh-CN" sz="1000"/>
                    </a:p>
                    <a:p>
                      <a:pPr indent="0" algn="ctr">
                        <a:buNone/>
                      </a:pPr>
                      <a:r>
                        <a:rPr lang="zh-CN" sz="1000"/>
                        <a:t>（元）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总价</a:t>
                      </a:r>
                      <a:endParaRPr lang="zh-CN" sz="1000"/>
                    </a:p>
                    <a:p>
                      <a:pPr indent="0" algn="ctr">
                        <a:buNone/>
                      </a:pPr>
                      <a:r>
                        <a:rPr lang="zh-CN" sz="1000"/>
                        <a:t>（元）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备注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</a:tr>
              <a:tr h="5175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1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浮筒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500*500*400mm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1.聚乙烯高分子材料</a:t>
                      </a:r>
                      <a:endParaRPr lang="zh-CN" sz="1000"/>
                    </a:p>
                    <a:p>
                      <a:pPr indent="0">
                        <a:buNone/>
                      </a:pPr>
                      <a:r>
                        <a:rPr lang="zh-CN" sz="1000"/>
                        <a:t>2.配套短销、侧面螺丝组、厚垫片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㎡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103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517.24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53,275.86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</a:tr>
              <a:tr h="5181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2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防撞筒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D1000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橡胶防撞筒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个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20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229.89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4,597.70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</a:tr>
              <a:tr h="5175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3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系船栓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350*280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聚乙系船栓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个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10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91.95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919.54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</a:tr>
              <a:tr h="5175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4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卷扬机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1t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个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2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2,298.85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4,597.70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</a:tr>
              <a:tr h="5181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5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钢丝绳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φ6mm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卷扬机对应米数钢丝绳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m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100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2.07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206.90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</a:tr>
              <a:tr h="5175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6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栏杆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H=1.1M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聚乙烯高分子材料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米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35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183.91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6,436.78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</a:tr>
              <a:tr h="5175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7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铁艺大门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4*2.3米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1.材质：国际热镀锌钢材</a:t>
                      </a:r>
                      <a:endParaRPr lang="zh-CN" sz="1000"/>
                    </a:p>
                    <a:p>
                      <a:pPr indent="0">
                        <a:buNone/>
                      </a:pPr>
                      <a:r>
                        <a:rPr lang="zh-CN" sz="1000"/>
                        <a:t>2.配件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樘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1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5,977.01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5,977.01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</a:tr>
              <a:tr h="2597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8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运费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运至业主指定地点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项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1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5,747.13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</a:tr>
              <a:tr h="2584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9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合计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/>
                        <a:t>捌万壹仟柒佰伍拾捌元陆角贰分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/>
                        <a:t> 81,758.62 </a:t>
                      </a: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</a:tr>
              <a:tr h="259080">
                <a:tc gridSpan="8"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注：以上价格包含人工费、材料费、机械费、运费、税费、安装费。</a:t>
                      </a:r>
                      <a:endParaRPr lang="zh-CN" altLang="en-US" sz="1000"/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52125" y="130810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经典案例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1672590" y="5528310"/>
            <a:ext cx="3247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北京朝阳公园亮马河游艇码头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微信图片_20220913130429"/>
          <p:cNvPicPr>
            <a:picLocks noChangeAspect="1"/>
          </p:cNvPicPr>
          <p:nvPr/>
        </p:nvPicPr>
        <p:blipFill>
          <a:blip r:embed="rId2"/>
          <a:srcRect b="8111"/>
          <a:stretch>
            <a:fillRect/>
          </a:stretch>
        </p:blipFill>
        <p:spPr>
          <a:xfrm>
            <a:off x="302895" y="1186180"/>
            <a:ext cx="5672455" cy="390906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图片 2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0" y="1186180"/>
            <a:ext cx="5810250" cy="390906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文本框 3"/>
          <p:cNvSpPr txBox="1"/>
          <p:nvPr/>
        </p:nvSpPr>
        <p:spPr>
          <a:xfrm>
            <a:off x="7712710" y="5528310"/>
            <a:ext cx="306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浙江嘉兴秀洲区画舫船码头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1"/>
            </p:custDataLst>
          </p:nvPr>
        </p:nvSpPr>
        <p:spPr>
          <a:xfrm>
            <a:off x="4620260" y="3639185"/>
            <a:ext cx="3124835" cy="485140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zh-CN" sz="2400" dirty="0">
                <a:solidFill>
                  <a:schemeClr val="dk1"/>
                </a:solidFill>
              </a:rPr>
              <a:t>云南西普劳德</a:t>
            </a:r>
            <a:endParaRPr lang="zh-CN" altLang="zh-CN" sz="2400" dirty="0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  <p:custDataLst>
              <p:tags r:id="rId2"/>
            </p:custDataLst>
          </p:nvPr>
        </p:nvSpPr>
        <p:spPr>
          <a:xfrm>
            <a:off x="3173254" y="1764982"/>
            <a:ext cx="5845492" cy="1537968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ea typeface="微软雅黑" panose="020B0503020204020204" charset="-122"/>
                <a:sym typeface="Arial" panose="020B0604020202020204" pitchFamily="34" charset="0"/>
              </a:rPr>
              <a:t>谢谢观看</a:t>
            </a:r>
            <a:endParaRPr lang="zh-CN" altLang="en-US">
              <a:solidFill>
                <a:schemeClr val="accent1"/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24020" y="3498215"/>
            <a:ext cx="783590" cy="7670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4716610" y="1664474"/>
            <a:ext cx="800096" cy="80009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5711825" y="1664335"/>
            <a:ext cx="2004695" cy="73469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总体设计及平面图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4794121" y="1781061"/>
            <a:ext cx="645714" cy="58998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111560" y="1664474"/>
            <a:ext cx="800096" cy="80009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9107035" y="1864697"/>
            <a:ext cx="2004752" cy="42127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固定措施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8188750" y="1769531"/>
            <a:ext cx="645714" cy="58998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4726860" y="2982166"/>
            <a:ext cx="800096" cy="80009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5722620" y="3098800"/>
            <a:ext cx="2005330" cy="68326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/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安全隔离门及效果图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94121" y="3098753"/>
            <a:ext cx="645714" cy="58998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8111560" y="2982194"/>
            <a:ext cx="800096" cy="80009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9106394" y="3156124"/>
            <a:ext cx="2004752" cy="42127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/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产品介绍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8188750" y="3090425"/>
            <a:ext cx="645714" cy="58998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文本框 49"/>
          <p:cNvSpPr txBox="1"/>
          <p:nvPr>
            <p:custDataLst>
              <p:tags r:id="rId13"/>
            </p:custDataLst>
          </p:nvPr>
        </p:nvSpPr>
        <p:spPr>
          <a:xfrm>
            <a:off x="1036003" y="3413640"/>
            <a:ext cx="2233295" cy="5259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b="1" spc="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CONTENTS</a:t>
            </a:r>
            <a:endParaRPr lang="en-US" altLang="zh-CN" sz="2000" b="1" spc="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文本框 50"/>
          <p:cNvSpPr txBox="1"/>
          <p:nvPr>
            <p:custDataLst>
              <p:tags r:id="rId14"/>
            </p:custDataLst>
          </p:nvPr>
        </p:nvSpPr>
        <p:spPr>
          <a:xfrm>
            <a:off x="1048703" y="2398274"/>
            <a:ext cx="2233295" cy="1015365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5400" spc="6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 录</a:t>
            </a:r>
            <a:endParaRPr lang="zh-CN" altLang="en-US" sz="5400" spc="6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15"/>
            </p:custDataLst>
          </p:nvPr>
        </p:nvSpPr>
        <p:spPr>
          <a:xfrm>
            <a:off x="4716610" y="4241564"/>
            <a:ext cx="800096" cy="80009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16780" y="4362450"/>
            <a:ext cx="800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lang="en-US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16"/>
            </p:custDataLst>
          </p:nvPr>
        </p:nvSpPr>
        <p:spPr>
          <a:xfrm>
            <a:off x="5722333" y="4404366"/>
            <a:ext cx="2005044" cy="41125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码头预算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17"/>
            </p:custDataLst>
          </p:nvPr>
        </p:nvSpPr>
        <p:spPr>
          <a:xfrm>
            <a:off x="8111320" y="4283474"/>
            <a:ext cx="800096" cy="80009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8111490" y="4404360"/>
            <a:ext cx="800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lang="en-US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19"/>
            </p:custDataLst>
          </p:nvPr>
        </p:nvSpPr>
        <p:spPr>
          <a:xfrm>
            <a:off x="9105613" y="4362456"/>
            <a:ext cx="2005044" cy="41125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浮码头案例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 userDrawn="1">
            <p:custDataLst>
              <p:tags r:id="rId1"/>
            </p:custDataLst>
          </p:nvPr>
        </p:nvSpPr>
        <p:spPr>
          <a:xfrm>
            <a:off x="1106805" y="1121410"/>
            <a:ext cx="1417955" cy="4203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zh-CN" altLang="en-US" sz="2000" b="1" spc="300" dirty="0">
                <a:ln w="3175">
                  <a:noFill/>
                  <a:prstDash val="dash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水位资料</a:t>
            </a:r>
            <a:endParaRPr lang="zh-CN" altLang="en-US" sz="2000" b="1" spc="300" dirty="0">
              <a:ln w="3175">
                <a:noFill/>
                <a:prstDash val="dash"/>
              </a:ln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71550" y="3844290"/>
            <a:ext cx="528828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200000"/>
              </a:lnSpc>
            </a:pPr>
            <a:r>
              <a:rPr 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设计船艇泊位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endParaRPr lang="zh-CN"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停靠船型规格为：</a:t>
            </a:r>
            <a:endParaRPr lang="zh-CN"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执法艇（艇长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7.5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米，艇宽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2.5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米）</a:t>
            </a:r>
            <a:endParaRPr lang="zh-CN" altLang="en-US"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2210" y="1952625"/>
            <a:ext cx="4923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码头所处巧家县金沙江水域，最大水位差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60m;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Title 6"/>
          <p:cNvSpPr txBox="1"/>
          <p:nvPr userDrawn="1">
            <p:custDataLst>
              <p:tags r:id="rId2"/>
            </p:custDataLst>
          </p:nvPr>
        </p:nvSpPr>
        <p:spPr>
          <a:xfrm>
            <a:off x="1106805" y="3429635"/>
            <a:ext cx="1417955" cy="4203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zh-CN" altLang="en-US" sz="2000" b="1" spc="300" dirty="0">
                <a:ln w="3175">
                  <a:noFill/>
                  <a:prstDash val="dash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设计背景</a:t>
            </a:r>
            <a:endParaRPr lang="zh-CN" altLang="en-US" sz="2000" b="1" spc="300" dirty="0">
              <a:ln w="3175">
                <a:noFill/>
                <a:prstDash val="dash"/>
              </a:ln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itle 6"/>
          <p:cNvSpPr txBox="1"/>
          <p:nvPr userDrawn="1">
            <p:custDataLst>
              <p:tags r:id="rId3"/>
            </p:custDataLst>
          </p:nvPr>
        </p:nvSpPr>
        <p:spPr>
          <a:xfrm>
            <a:off x="513080" y="548005"/>
            <a:ext cx="2126615" cy="3721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altLang="zh-CN" sz="2000" b="1" spc="300" dirty="0">
                <a:ln w="3175">
                  <a:noFill/>
                  <a:prstDash val="dash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</a:t>
            </a:r>
            <a:r>
              <a:rPr lang="zh-CN" altLang="en-US" sz="2000" b="1" spc="300" dirty="0">
                <a:ln w="3175">
                  <a:noFill/>
                  <a:prstDash val="dash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背景资料</a:t>
            </a:r>
            <a:endParaRPr lang="zh-CN" altLang="en-US" sz="2000" b="1" spc="300" dirty="0">
              <a:ln w="3175">
                <a:noFill/>
                <a:prstDash val="dash"/>
              </a:ln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37495" y="92710"/>
            <a:ext cx="136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总体设计</a:t>
            </a:r>
            <a:endParaRPr lang="zh-CN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 descr="7678630c7e979ca6c7167f6bc0550b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95" y="906145"/>
            <a:ext cx="4355465" cy="2938145"/>
          </a:xfrm>
          <a:prstGeom prst="rect">
            <a:avLst/>
          </a:prstGeom>
        </p:spPr>
      </p:pic>
      <p:pic>
        <p:nvPicPr>
          <p:cNvPr id="9" name="图片 8" descr="0d180be7c7c9bfc06d4c032cb4447b3"/>
          <p:cNvPicPr>
            <a:picLocks noChangeAspect="1"/>
          </p:cNvPicPr>
          <p:nvPr/>
        </p:nvPicPr>
        <p:blipFill>
          <a:blip r:embed="rId5"/>
          <a:srcRect l="47449" t="41404" r="39954" b="44156"/>
          <a:stretch>
            <a:fillRect/>
          </a:stretch>
        </p:blipFill>
        <p:spPr>
          <a:xfrm>
            <a:off x="6017895" y="3976370"/>
            <a:ext cx="2277110" cy="195770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7868920" y="1708150"/>
            <a:ext cx="290830" cy="3778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7268210" y="2406015"/>
            <a:ext cx="377825" cy="5137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441565" y="2085975"/>
            <a:ext cx="95948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60</a:t>
            </a:r>
            <a:r>
              <a:rPr lang="zh-CN" altLang="en-US">
                <a:solidFill>
                  <a:srgbClr val="FF0000"/>
                </a:solidFill>
              </a:rPr>
              <a:t>米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7878445" y="1689100"/>
            <a:ext cx="494030" cy="9525"/>
          </a:xfrm>
          <a:prstGeom prst="line">
            <a:avLst/>
          </a:prstGeom>
          <a:ln w="31750" cap="rnd">
            <a:solidFill>
              <a:srgbClr val="FF0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 flipV="1">
            <a:off x="6947535" y="2929255"/>
            <a:ext cx="494030" cy="9525"/>
          </a:xfrm>
          <a:prstGeom prst="line">
            <a:avLst/>
          </a:prstGeom>
          <a:ln w="31750" cap="rnd">
            <a:solidFill>
              <a:srgbClr val="FF0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>
            <a:off x="7646035" y="4916170"/>
            <a:ext cx="1540510" cy="377825"/>
          </a:xfrm>
          <a:prstGeom prst="bentConnector3">
            <a:avLst>
              <a:gd name="adj1" fmla="val 5004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264650" y="5071110"/>
            <a:ext cx="1550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执法艇</a:t>
            </a:r>
            <a:r>
              <a:rPr lang="en-US" altLang="zh-CN"/>
              <a:t>2</a:t>
            </a:r>
            <a:r>
              <a:rPr lang="zh-CN" altLang="en-US"/>
              <a:t>艘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39970" y="634365"/>
            <a:ext cx="6478270" cy="60045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itle 6"/>
          <p:cNvSpPr txBox="1"/>
          <p:nvPr userDrawn="1">
            <p:custDataLst>
              <p:tags r:id="rId3"/>
            </p:custDataLst>
          </p:nvPr>
        </p:nvSpPr>
        <p:spPr>
          <a:xfrm>
            <a:off x="513080" y="548005"/>
            <a:ext cx="2533650" cy="3721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altLang="zh-CN" sz="2000" b="1" spc="300" dirty="0">
                <a:ln w="3175">
                  <a:noFill/>
                  <a:prstDash val="dash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</a:t>
            </a:r>
            <a:r>
              <a:rPr lang="zh-CN" altLang="en-US" sz="2000" b="1" spc="300" dirty="0">
                <a:ln w="3175">
                  <a:noFill/>
                  <a:prstDash val="dash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码头平面图</a:t>
            </a:r>
            <a:endParaRPr lang="zh-CN" altLang="en-US" sz="2000" b="1" spc="300" dirty="0">
              <a:ln w="3175">
                <a:noFill/>
                <a:prstDash val="dash"/>
              </a:ln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55575" y="2163445"/>
            <a:ext cx="31419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dk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    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95280" y="111760"/>
            <a:ext cx="1446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总体设计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1655" y="1721485"/>
            <a:ext cx="365379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    1.</a:t>
            </a:r>
            <a:r>
              <a:rPr lang="zh-CN" altLang="en-US"/>
              <a:t>码头主要由浮筒、防撞桶、系船栓、、栏杆、锚固系统组成。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a.</a:t>
            </a:r>
            <a:r>
              <a:rPr lang="zh-CN" altLang="en-US"/>
              <a:t>码头主通道为</a:t>
            </a:r>
            <a:r>
              <a:rPr lang="en-US" altLang="zh-CN"/>
              <a:t>13</a:t>
            </a:r>
            <a:r>
              <a:rPr lang="zh-CN" altLang="en-US"/>
              <a:t>米×</a:t>
            </a:r>
            <a:r>
              <a:rPr lang="en-US" altLang="zh-CN"/>
              <a:t>3</a:t>
            </a:r>
            <a:r>
              <a:rPr lang="zh-CN" altLang="en-US"/>
              <a:t>米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b.</a:t>
            </a:r>
            <a:r>
              <a:rPr lang="zh-CN" altLang="en-US"/>
              <a:t>码头支道为</a:t>
            </a:r>
            <a:r>
              <a:rPr lang="en-US" altLang="zh-CN"/>
              <a:t>8</a:t>
            </a:r>
            <a:r>
              <a:rPr lang="zh-CN" altLang="en-US"/>
              <a:t>米×</a:t>
            </a:r>
            <a:r>
              <a:rPr lang="en-US" altLang="zh-CN"/>
              <a:t>2</a:t>
            </a:r>
            <a:r>
              <a:rPr lang="zh-CN" altLang="en-US"/>
              <a:t>米共三条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c.</a:t>
            </a:r>
            <a:r>
              <a:rPr lang="zh-CN" altLang="en-US"/>
              <a:t>防撞桶</a:t>
            </a:r>
            <a:r>
              <a:rPr lang="en-US" altLang="zh-CN"/>
              <a:t>20</a:t>
            </a:r>
            <a:r>
              <a:rPr lang="zh-CN" altLang="en-US"/>
              <a:t>只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d.</a:t>
            </a:r>
            <a:r>
              <a:rPr lang="zh-CN" altLang="en-US"/>
              <a:t>系船栓</a:t>
            </a:r>
            <a:r>
              <a:rPr lang="en-US" altLang="zh-CN"/>
              <a:t>10</a:t>
            </a:r>
            <a:r>
              <a:rPr lang="zh-CN" altLang="en-US"/>
              <a:t>只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e.</a:t>
            </a:r>
            <a:r>
              <a:rPr lang="zh-CN" altLang="en-US"/>
              <a:t>栏杆</a:t>
            </a:r>
            <a:r>
              <a:rPr lang="en-US" altLang="zh-CN"/>
              <a:t>35</a:t>
            </a:r>
            <a:r>
              <a:rPr lang="zh-CN" altLang="en-US"/>
              <a:t>米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   2</a:t>
            </a:r>
            <a:r>
              <a:rPr lang="zh-CN" altLang="en-US"/>
              <a:t>、码头入口处安装安全隔离门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64540" y="1290955"/>
            <a:ext cx="2888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码头主要构件</a:t>
            </a:r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19" name="肘形连接符 18"/>
          <p:cNvCxnSpPr/>
          <p:nvPr/>
        </p:nvCxnSpPr>
        <p:spPr>
          <a:xfrm>
            <a:off x="9738995" y="1998980"/>
            <a:ext cx="1017905" cy="377825"/>
          </a:xfrm>
          <a:prstGeom prst="bentConnector3">
            <a:avLst>
              <a:gd name="adj1" fmla="val 5003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756900" y="2193925"/>
            <a:ext cx="10871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系船栓</a:t>
            </a:r>
            <a:endParaRPr lang="zh-CN" altLang="en-US" sz="1400"/>
          </a:p>
        </p:txBody>
      </p:sp>
      <p:cxnSp>
        <p:nvCxnSpPr>
          <p:cNvPr id="21" name="肘形连接符 20"/>
          <p:cNvCxnSpPr/>
          <p:nvPr/>
        </p:nvCxnSpPr>
        <p:spPr>
          <a:xfrm>
            <a:off x="9535795" y="3035935"/>
            <a:ext cx="1114425" cy="184150"/>
          </a:xfrm>
          <a:prstGeom prst="bentConnector3">
            <a:avLst>
              <a:gd name="adj1" fmla="val 5002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0688955" y="3035935"/>
            <a:ext cx="10852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防撞桶</a:t>
            </a:r>
            <a:endParaRPr lang="zh-CN" altLang="en-US" sz="1400"/>
          </a:p>
        </p:txBody>
      </p:sp>
      <p:cxnSp>
        <p:nvCxnSpPr>
          <p:cNvPr id="23" name="肘形连接符 22"/>
          <p:cNvCxnSpPr/>
          <p:nvPr/>
        </p:nvCxnSpPr>
        <p:spPr>
          <a:xfrm>
            <a:off x="10039985" y="4004945"/>
            <a:ext cx="552450" cy="174625"/>
          </a:xfrm>
          <a:prstGeom prst="bentConnector3">
            <a:avLst>
              <a:gd name="adj1" fmla="val 5011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0650220" y="4001770"/>
            <a:ext cx="998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栏杆</a:t>
            </a:r>
            <a:endParaRPr lang="zh-CN" altLang="en-US" sz="1400"/>
          </a:p>
        </p:txBody>
      </p:sp>
      <p:cxnSp>
        <p:nvCxnSpPr>
          <p:cNvPr id="26" name="肘形连接符 25"/>
          <p:cNvCxnSpPr/>
          <p:nvPr/>
        </p:nvCxnSpPr>
        <p:spPr>
          <a:xfrm>
            <a:off x="9738995" y="4606290"/>
            <a:ext cx="940435" cy="358140"/>
          </a:xfrm>
          <a:prstGeom prst="bentConnector3">
            <a:avLst>
              <a:gd name="adj1" fmla="val 5003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650220" y="4838700"/>
            <a:ext cx="10172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锚固系统</a:t>
            </a:r>
            <a:endParaRPr lang="zh-CN" altLang="en-US" sz="1400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8876665" y="5701030"/>
            <a:ext cx="62992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9506585" y="5552440"/>
            <a:ext cx="12896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安全隔离门</a:t>
            </a:r>
            <a:endParaRPr lang="zh-CN" altLang="en-US" sz="1400"/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20135" y="1500505"/>
            <a:ext cx="7855585" cy="3891915"/>
          </a:xfrm>
          <a:prstGeom prst="rect">
            <a:avLst/>
          </a:prstGeom>
        </p:spPr>
      </p:pic>
      <p:sp>
        <p:nvSpPr>
          <p:cNvPr id="7" name="Title 6"/>
          <p:cNvSpPr txBox="1"/>
          <p:nvPr userDrawn="1">
            <p:custDataLst>
              <p:tags r:id="rId3"/>
            </p:custDataLst>
          </p:nvPr>
        </p:nvSpPr>
        <p:spPr>
          <a:xfrm>
            <a:off x="513080" y="548005"/>
            <a:ext cx="2450465" cy="3721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altLang="zh-CN" sz="2000" b="1" spc="300" dirty="0">
                <a:ln w="3175">
                  <a:noFill/>
                  <a:prstDash val="dash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000" b="1" spc="300" dirty="0">
                <a:ln w="3175">
                  <a:noFill/>
                  <a:prstDash val="dash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码头固定系统</a:t>
            </a:r>
            <a:endParaRPr lang="zh-CN" altLang="en-US" sz="2000" b="1" spc="300" dirty="0">
              <a:ln w="3175">
                <a:noFill/>
                <a:prstDash val="dash"/>
              </a:ln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55575" y="2163445"/>
            <a:ext cx="31419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dk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    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26700" y="111760"/>
            <a:ext cx="1446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固定系统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7970" y="2784475"/>
            <a:ext cx="4064000" cy="2607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码头由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座手动卷扬机搭配钢丝绳牵引固定在岸边，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</a:rPr>
              <a:t>码头随着水位的升降，利用手动卷扬机收紧或松放钢丝绳即可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74205" y="2500630"/>
            <a:ext cx="11468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手动卷扬机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6696075" y="2783840"/>
            <a:ext cx="397510" cy="5816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581650" y="1856740"/>
            <a:ext cx="9728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钢丝绳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5009515" y="2096135"/>
            <a:ext cx="678815" cy="833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7566025" y="5666105"/>
            <a:ext cx="1461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u="sng">
                <a:latin typeface="宋体" panose="02010600030101010101" pitchFamily="2" charset="-122"/>
                <a:ea typeface="宋体" panose="02010600030101010101" pitchFamily="2" charset="-122"/>
              </a:rPr>
              <a:t>锚固系统示意图</a:t>
            </a:r>
            <a:endParaRPr lang="zh-CN" altLang="en-US" sz="1400" u="sng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3827145" y="1853565"/>
            <a:ext cx="474980" cy="6108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340860" y="1678940"/>
            <a:ext cx="12407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岸基固定扣</a:t>
            </a:r>
            <a:endParaRPr lang="zh-CN" altLang="en-US" sz="1400"/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 userDrawn="1">
            <p:custDataLst>
              <p:tags r:id="rId1"/>
            </p:custDataLst>
          </p:nvPr>
        </p:nvSpPr>
        <p:spPr>
          <a:xfrm>
            <a:off x="366395" y="657860"/>
            <a:ext cx="2853055" cy="4203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altLang="zh-CN" sz="2000" b="1" spc="300" dirty="0">
                <a:ln w="3175">
                  <a:noFill/>
                  <a:prstDash val="dash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</a:t>
            </a:r>
            <a:r>
              <a:rPr lang="zh-CN" altLang="en-US" sz="2000" b="1" spc="300" dirty="0">
                <a:ln w="3175">
                  <a:noFill/>
                  <a:prstDash val="dash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码头安全隔离门</a:t>
            </a:r>
            <a:endParaRPr lang="zh-CN" altLang="en-US" sz="2000" b="1" spc="300" dirty="0">
              <a:ln w="3175">
                <a:noFill/>
                <a:prstDash val="dash"/>
              </a:ln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41155" y="102870"/>
            <a:ext cx="242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平面及效果图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6395" y="2446655"/>
            <a:ext cx="4064000" cy="1628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码头安全采用钢结构制作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安全隔离门门高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米，门宽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米，安全隔离门两侧安装防爬锥。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80280" y="1382395"/>
            <a:ext cx="7048500" cy="424815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5659120" y="4382770"/>
            <a:ext cx="9525" cy="11436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184140" y="5565775"/>
            <a:ext cx="1327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防爬锥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02895" y="492125"/>
            <a:ext cx="2858770" cy="580390"/>
          </a:xfrm>
        </p:spPr>
        <p:txBody>
          <a:bodyPr vert="horz" lIns="90000" tIns="46800" rIns="90000" bIns="46800" rtlCol="0" anchor="ctr" anchorCtr="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lvl="0" algn="l">
              <a:buClrTx/>
              <a:buSzTx/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3.2.</a:t>
            </a:r>
            <a:r>
              <a:rPr lang="zh-CN" altLang="zh-CN" sz="2000" dirty="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效果图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68840" y="123825"/>
            <a:ext cx="242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平面及效果图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2330" y="1198880"/>
            <a:ext cx="5815965" cy="494411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4602480" y="2590165"/>
            <a:ext cx="2791460" cy="19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403465" y="2396490"/>
            <a:ext cx="1289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浮筒码头</a:t>
            </a:r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5445760" y="4499610"/>
            <a:ext cx="1957705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5203825" y="4392930"/>
            <a:ext cx="23241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32675" y="4324985"/>
            <a:ext cx="1318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岸坡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38725" y="6292215"/>
            <a:ext cx="2800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u="sng"/>
              <a:t>码头实景示意图</a:t>
            </a:r>
            <a:endParaRPr lang="zh-CN" altLang="en-US" u="sng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408305" y="492125"/>
            <a:ext cx="2858770" cy="580390"/>
          </a:xfrm>
        </p:spPr>
        <p:txBody>
          <a:bodyPr vert="horz" lIns="90000" tIns="46800" rIns="90000" bIns="46800" rtlCol="0" anchor="ctr" anchorCtr="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lvl="0" algn="l">
              <a:buClrTx/>
              <a:buSzTx/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4.1.</a:t>
            </a:r>
            <a:r>
              <a:rPr lang="zh-CN" altLang="zh-CN" sz="2000" dirty="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浮筒基本参数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31170" y="123825"/>
            <a:ext cx="1292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产品介绍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2845" y="945515"/>
            <a:ext cx="666242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</a:pPr>
            <a:r>
              <a:rPr lang="zh-CN" altLang="en-US" sz="1400">
                <a:latin typeface="+mj-ea"/>
                <a:ea typeface="+mj-ea"/>
                <a:cs typeface="+mj-ea"/>
                <a:sym typeface="+mn-ea"/>
              </a:rPr>
              <a:t>浮筒产品特点：</a:t>
            </a:r>
            <a:endParaRPr lang="en-US" sz="1400">
              <a:latin typeface="+mj-ea"/>
              <a:ea typeface="+mj-ea"/>
              <a:cs typeface="+mj-ea"/>
              <a:sym typeface="+mn-ea"/>
            </a:endParaRPr>
          </a:p>
          <a:p>
            <a:pPr indent="0">
              <a:lnSpc>
                <a:spcPct val="150000"/>
              </a:lnSpc>
            </a:pPr>
            <a:r>
              <a:rPr lang="en-US" sz="1400">
                <a:latin typeface="+mj-ea"/>
                <a:ea typeface="+mj-ea"/>
                <a:cs typeface="+mj-ea"/>
                <a:sym typeface="+mn-ea"/>
              </a:rPr>
              <a:t>1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、材质：采用进口强韧高分子量聚乙烯树脂</a:t>
            </a:r>
            <a:r>
              <a:rPr lang="en-US" sz="1400">
                <a:latin typeface="+mj-ea"/>
                <a:ea typeface="+mj-ea"/>
                <a:cs typeface="+mj-ea"/>
                <a:sym typeface="+mn-ea"/>
              </a:rPr>
              <a:t>(HMWHDPE)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，添加相应的抗静电、抗氧化剂、抗紫外线剂等该材料特点是：</a:t>
            </a:r>
            <a:r>
              <a:rPr lang="zh-CN" sz="1400">
                <a:solidFill>
                  <a:srgbClr val="7030A0"/>
                </a:solidFill>
                <a:latin typeface="+mj-ea"/>
                <a:ea typeface="+mj-ea"/>
                <a:cs typeface="+mj-ea"/>
                <a:sym typeface="+mn-ea"/>
              </a:rPr>
              <a:t>抗腐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、</a:t>
            </a:r>
            <a:r>
              <a:rPr lang="zh-CN" sz="1400">
                <a:solidFill>
                  <a:schemeClr val="accent1"/>
                </a:solidFill>
                <a:latin typeface="+mj-ea"/>
                <a:ea typeface="+mj-ea"/>
                <a:cs typeface="+mj-ea"/>
                <a:sym typeface="+mn-ea"/>
              </a:rPr>
              <a:t>防冻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、</a:t>
            </a:r>
            <a:r>
              <a:rPr lang="zh-CN" sz="1400">
                <a:solidFill>
                  <a:srgbClr val="C00000"/>
                </a:solidFill>
                <a:latin typeface="+mj-ea"/>
                <a:ea typeface="+mj-ea"/>
                <a:cs typeface="+mj-ea"/>
                <a:sym typeface="+mn-ea"/>
              </a:rPr>
              <a:t>抗氧化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、</a:t>
            </a:r>
            <a:r>
              <a:rPr lang="zh-CN" sz="1400">
                <a:solidFill>
                  <a:srgbClr val="7030A0"/>
                </a:solidFill>
                <a:latin typeface="+mj-ea"/>
                <a:ea typeface="+mj-ea"/>
                <a:cs typeface="+mj-ea"/>
                <a:sym typeface="+mn-ea"/>
              </a:rPr>
              <a:t>抗紫外线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，不受海水、化学品、药剂、油渍及水生物的侵蚀；</a:t>
            </a:r>
            <a:r>
              <a:rPr lang="zh-CN" sz="140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无污染、不破坏环境</a:t>
            </a:r>
            <a:r>
              <a:rPr lang="en-US" sz="1400">
                <a:latin typeface="+mj-ea"/>
                <a:ea typeface="+mj-ea"/>
                <a:cs typeface="+mj-ea"/>
                <a:sym typeface="+mn-ea"/>
              </a:rPr>
              <a:t>2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、外观设计：浮筒体上部表面采用防滑花纹设计，</a:t>
            </a:r>
            <a:r>
              <a:rPr lang="zh-CN" sz="140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安全稳固</a:t>
            </a:r>
            <a:r>
              <a:rPr lang="en-US" sz="1400">
                <a:latin typeface="+mj-ea"/>
                <a:ea typeface="+mj-ea"/>
                <a:cs typeface="+mj-ea"/>
                <a:sym typeface="+mn-ea"/>
              </a:rPr>
              <a:t>3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、承载力：每平方米的浮力可达</a:t>
            </a:r>
            <a:r>
              <a:rPr lang="en-US" sz="140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350kg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。</a:t>
            </a:r>
            <a:r>
              <a:rPr lang="en-US" sz="1400">
                <a:latin typeface="+mj-ea"/>
                <a:ea typeface="+mj-ea"/>
                <a:cs typeface="+mj-ea"/>
                <a:sym typeface="+mn-ea"/>
              </a:rPr>
              <a:t>4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、使用寿命：</a:t>
            </a:r>
            <a:r>
              <a:rPr lang="en-US" sz="140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10-15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年以上（除遇强自然力及人为的不当使用）。</a:t>
            </a:r>
            <a:r>
              <a:rPr lang="en-US" sz="1400">
                <a:latin typeface="+mj-ea"/>
                <a:ea typeface="+mj-ea"/>
                <a:cs typeface="+mj-ea"/>
                <a:sym typeface="+mn-ea"/>
              </a:rPr>
              <a:t>5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、保养维护：使用期间基本</a:t>
            </a:r>
            <a:r>
              <a:rPr lang="zh-CN" sz="140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不需花费任何保养、维修费用</a:t>
            </a:r>
            <a:r>
              <a:rPr lang="zh-CN" sz="1400">
                <a:latin typeface="+mj-ea"/>
                <a:ea typeface="+mj-ea"/>
                <a:cs typeface="+mj-ea"/>
                <a:sym typeface="+mn-ea"/>
              </a:rPr>
              <a:t>。</a:t>
            </a:r>
            <a:endParaRPr lang="zh-CN" altLang="en-US" sz="1400">
              <a:latin typeface="+mj-ea"/>
              <a:ea typeface="+mj-ea"/>
              <a:cs typeface="+mj-ea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87095" y="1377950"/>
            <a:ext cx="3514725" cy="1474470"/>
            <a:chOff x="9833" y="1795"/>
            <a:chExt cx="7314" cy="3009"/>
          </a:xfrm>
        </p:grpSpPr>
        <p:pic>
          <p:nvPicPr>
            <p:cNvPr id="45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9" y="1795"/>
              <a:ext cx="3009" cy="300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6" name="图片 2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33" y="1824"/>
              <a:ext cx="3667" cy="298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" name="文本框 10"/>
          <p:cNvSpPr txBox="1"/>
          <p:nvPr/>
        </p:nvSpPr>
        <p:spPr>
          <a:xfrm>
            <a:off x="1085215" y="3027680"/>
            <a:ext cx="3583940" cy="2183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ym typeface="+mn-ea"/>
              </a:rPr>
              <a:t>浮筒规格参数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zh-CN" altLang="en-US" sz="1600">
                <a:sym typeface="+mn-ea"/>
              </a:rPr>
              <a:t>材质:高分子量高密度聚乙烯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zh-CN" altLang="en-US" sz="1600">
                <a:sym typeface="+mn-ea"/>
              </a:rPr>
              <a:t>规格 :500mm×500mm×400mm 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zh-CN" altLang="en-US" sz="1600">
                <a:sym typeface="+mn-ea"/>
              </a:rPr>
              <a:t>重量:7kg±0.2kg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zh-CN" altLang="en-US" sz="1600">
                <a:sym typeface="+mn-ea"/>
              </a:rPr>
              <a:t>承载力:350kg/㎡</a:t>
            </a:r>
            <a:endParaRPr lang="zh-CN" altLang="en-US" sz="160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408305" y="492125"/>
            <a:ext cx="4123690" cy="58039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lvl="0" algn="l">
              <a:buClrTx/>
              <a:buSzTx/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4.2.</a:t>
            </a:r>
            <a:r>
              <a:rPr lang="zh-CN" altLang="zh-CN" sz="2000" dirty="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浮筒物理及环保性能参数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48925" y="123825"/>
            <a:ext cx="1388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产品介绍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480475" y="1409603"/>
          <a:ext cx="5781040" cy="4919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450"/>
                <a:gridCol w="2751455"/>
                <a:gridCol w="885825"/>
                <a:gridCol w="1337310"/>
              </a:tblGrid>
              <a:tr h="4248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单位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技术要求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长度</a:t>
                      </a:r>
                      <a:endParaRPr 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mm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500±5.0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厚度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mm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400±5.0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平角拉力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≥25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对角拉力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≥18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单筒重量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7±0.5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单个浮力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≥800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浮筒单体侧部静载承受压力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58.8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拉伸屈服强度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MPa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≦23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冲击强度(缺口)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KJ/㎡u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≦9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产品表面对橡胶类材质系数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μ≥3.1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产品表面对金属类材质系数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μ≥1.2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760980" y="1072515"/>
            <a:ext cx="1448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1.</a:t>
            </a:r>
            <a:r>
              <a:rPr lang="zh-CN" altLang="en-US" sz="1600"/>
              <a:t>物理性能</a:t>
            </a:r>
            <a:endParaRPr lang="zh-CN" altLang="en-US" sz="1600"/>
          </a:p>
        </p:txBody>
      </p:sp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6345030" y="1409602"/>
          <a:ext cx="5236210" cy="439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480"/>
                <a:gridCol w="2185670"/>
                <a:gridCol w="1028700"/>
                <a:gridCol w="1229360"/>
              </a:tblGrid>
              <a:tr h="4127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单位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技术要求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959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高锰酸钾消耗量（水，60℃，2h）</a:t>
                      </a:r>
                      <a:endParaRPr 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mg/L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≤10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砷 As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≤25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汞 Hg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硒 Se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≤500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镉 Cd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≤75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锑 Sb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铅 Pb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≤90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铬 Cr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钡 Ba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≤1000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392795" y="1072515"/>
            <a:ext cx="1448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2.</a:t>
            </a:r>
            <a:r>
              <a:rPr lang="zh-CN" altLang="en-US" sz="1600"/>
              <a:t>环保性能</a:t>
            </a:r>
            <a:endParaRPr lang="zh-CN" altLang="en-US" sz="1600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14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6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6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7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7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84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39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39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5391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17、18、19、20、21、24、29、32、34、37"/>
</p:tagLst>
</file>

<file path=ppt/tags/tag196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82_1*b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年中总结"/>
  <p:tag name="KSO_WM_TEMPLATE_CATEGORY" val="custom"/>
  <p:tag name="KSO_WM_TEMPLATE_INDEX" val="20205391"/>
  <p:tag name="KSO_WM_UNIT_ID" val="custom20205391_1*a*1"/>
</p:tagLst>
</file>

<file path=ppt/tags/tag198.xml><?xml version="1.0" encoding="utf-8"?>
<p:tagLst xmlns:p="http://schemas.openxmlformats.org/presentationml/2006/main">
  <p:tag name="KSO_WM_UNIT_PLACING_PICTURE_USER_VIEWPORT" val="{&quot;height&quot;:1208,&quot;width&quot;:1234}"/>
</p:tagLst>
</file>

<file path=ppt/tags/tag199.xml><?xml version="1.0" encoding="utf-8"?>
<p:tagLst xmlns:p="http://schemas.openxmlformats.org/presentationml/2006/main"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SLIDE_LAYOUT" val="a"/>
  <p:tag name="KSO_WM_SLIDE_LAYOUT_CNT" val="1"/>
  <p:tag name="KSO_WM_TEMPLATE_MASTER_TYPE" val="1"/>
  <p:tag name="KSO_WM_TEMPLATE_COLOR_TYPE" val="1"/>
  <p:tag name="KSO_WM_TEMPLATE_CATEGORY" val="custom"/>
  <p:tag name="KSO_WM_TEMPLATE_INDEX" val="20205391"/>
  <p:tag name="KSO_WM_SLIDE_ID" val="custom20205391_1"/>
  <p:tag name="KSO_WM_TEMPLATE_MASTER_THUMB_INDEX" val="12"/>
  <p:tag name="KSO_WM_TEMPLATE_THUMBS_INDEX" val="1、4、7、9、12、15、16、17、18、19、20、21、24、29、32、34、37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5391"/>
  <p:tag name="KSO_WM_UNIT_ID" val="custom20205391_5*l_h_i*1_1_1"/>
</p:tagLst>
</file>

<file path=ppt/tags/tag201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5391"/>
  <p:tag name="KSO_WM_UNIT_ID" val="custom20205391_5*l_h_a*1_1_1"/>
</p:tagLst>
</file>

<file path=ppt/tags/tag202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5391"/>
  <p:tag name="KSO_WM_UNIT_ID" val="custom20205391_5*l_h_i*1_1_2"/>
</p:tagLst>
</file>

<file path=ppt/tags/tag203.xml><?xml version="1.0" encoding="utf-8"?>
<p:tagLst xmlns:p="http://schemas.openxmlformats.org/presentationml/2006/main"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5391"/>
  <p:tag name="KSO_WM_UNIT_ID" val="custom20205391_5*l_h_i*1_2_1"/>
</p:tagLst>
</file>

<file path=ppt/tags/tag204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5391"/>
  <p:tag name="KSO_WM_UNIT_ID" val="custom20205391_5*l_h_a*1_2_1"/>
</p:tagLst>
</file>

<file path=ppt/tags/tag205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5391"/>
  <p:tag name="KSO_WM_UNIT_ID" val="custom20205391_5*l_h_i*1_2_2"/>
</p:tagLst>
</file>

<file path=ppt/tags/tag206.xml><?xml version="1.0" encoding="utf-8"?>
<p:tagLst xmlns:p="http://schemas.openxmlformats.org/presentationml/2006/main"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5391"/>
  <p:tag name="KSO_WM_UNIT_ID" val="custom20205391_5*l_h_i*1_3_1"/>
</p:tagLst>
</file>

<file path=ppt/tags/tag207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5391"/>
  <p:tag name="KSO_WM_UNIT_ID" val="custom20205391_5*l_h_a*1_3_1"/>
</p:tagLst>
</file>

<file path=ppt/tags/tag208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5391"/>
  <p:tag name="KSO_WM_UNIT_ID" val="custom20205391_5*l_h_i*1_3_2"/>
</p:tagLst>
</file>

<file path=ppt/tags/tag209.xml><?xml version="1.0" encoding="utf-8"?>
<p:tagLst xmlns:p="http://schemas.openxmlformats.org/presentationml/2006/main"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5391"/>
  <p:tag name="KSO_WM_UNIT_ID" val="custom20205391_5*l_h_i*1_4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5391"/>
  <p:tag name="KSO_WM_UNIT_ID" val="custom20205391_5*l_h_a*1_4_1"/>
</p:tagLst>
</file>

<file path=ppt/tags/tag211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5391"/>
  <p:tag name="KSO_WM_UNIT_ID" val="custom20205391_5*l_h_i*1_4_2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5391"/>
  <p:tag name="KSO_WM_UNIT_ID" val="custom20205391_5*b*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5391"/>
  <p:tag name="KSO_WM_UNIT_ID" val="custom20205391_5*a*1"/>
  <p:tag name="KSO_WM_DIAGRAM_GROUP_CODE" val="l1-1"/>
  <p:tag name="KSO_WM_UNIT_TEXT_FILL_FORE_SCHEMECOLOR_INDEX" val="14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5391"/>
  <p:tag name="KSO_WM_UNIT_ID" val="custom20205391_5*l_h_i*1_3_1"/>
</p:tagLst>
</file>

<file path=ppt/tags/tag215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5391"/>
  <p:tag name="KSO_WM_UNIT_ID" val="custom20205391_5*l_h_a*1_3_1"/>
</p:tagLst>
</file>

<file path=ppt/tags/tag216.xml><?xml version="1.0" encoding="utf-8"?>
<p:tagLst xmlns:p="http://schemas.openxmlformats.org/presentationml/2006/main"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"/>
  <p:tag name="KSO_WM_TEMPLATE_CATEGORY" val="custom"/>
  <p:tag name="KSO_WM_TEMPLATE_INDEX" val="20205391"/>
  <p:tag name="KSO_WM_UNIT_ID" val="custom20205391_5*l_h_i*1_3_1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"/>
  <p:tag name="KSO_WM_UNIT_PRESET_TEXT" val="添加标题"/>
  <p:tag name="KSO_WM_TEMPLATE_CATEGORY" val="custom"/>
  <p:tag name="KSO_WM_TEMPLATE_INDEX" val="20205391"/>
  <p:tag name="KSO_WM_UNIT_ID" val="custom20205391_5*l_h_a*1_3_1"/>
</p:tagLst>
</file>

<file path=ppt/tags/tag219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5391"/>
  <p:tag name="KSO_WM_SLIDE_ID" val="custom20205391_5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8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22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8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22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8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SLIDE_ID" val="custom20202582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582"/>
  <p:tag name="KSO_WM_SLIDE_LAYOUT" val="a_d_f"/>
  <p:tag name="KSO_WM_SLIDE_LAYOUT_CNT" val="1_1_1"/>
  <p:tag name="KSO_WM_SLIDE_BK_DARK_LIGHT" val="2"/>
  <p:tag name="KSO_WM_SLIDE_BACKGROUND_TYPE" val="general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8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SLIDE_ID" val="custom20202582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582"/>
  <p:tag name="KSO_WM_SLIDE_LAYOUT" val="a_d_f"/>
  <p:tag name="KSO_WM_SLIDE_LAYOUT_CNT" val="1_1_1"/>
  <p:tag name="KSO_WM_SLIDE_BK_DARK_LIGHT" val="2"/>
  <p:tag name="KSO_WM_SLIDE_BACKGROUND_TYPE" val="general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8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SLIDE_ID" val="custom20202582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582"/>
  <p:tag name="KSO_WM_SLIDE_LAYOUT" val="a_d_f"/>
  <p:tag name="KSO_WM_SLIDE_LAYOUT_CNT" val="1_1_1"/>
  <p:tag name="KSO_WM_SLIDE_BK_DARK_LIGHT" val="2"/>
  <p:tag name="KSO_WM_SLIDE_BACKGROUND_TYPE" val="general"/>
</p:tagLst>
</file>

<file path=ppt/tags/tag23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8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SLIDE_ID" val="custom20202582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582"/>
  <p:tag name="KSO_WM_SLIDE_LAYOUT" val="a_d_f"/>
  <p:tag name="KSO_WM_SLIDE_LAYOUT_CNT" val="1_1_1"/>
  <p:tag name="KSO_WM_SLIDE_BK_DARK_LIGHT" val="2"/>
  <p:tag name="KSO_WM_SLIDE_BACKGROUND_TYPE" val="general"/>
</p:tagLst>
</file>

<file path=ppt/tags/tag23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9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SLIDE_ID" val="custom2020258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82"/>
  <p:tag name="KSO_WM_SLIDE_LAYOUT" val="a_f"/>
  <p:tag name="KSO_WM_SLIDE_LAYOUT_CNT" val="1_1"/>
  <p:tag name="KSO_WM_SLIDE_BK_DARK_LIGHT" val="2"/>
  <p:tag name="KSO_WM_SLIDE_BACKGROUND_TYPE" val="genera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9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241.xml><?xml version="1.0" encoding="utf-8"?>
<p:tagLst xmlns:p="http://schemas.openxmlformats.org/presentationml/2006/main">
  <p:tag name="KSO_WM_SLIDE_ID" val="custom2020258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82"/>
  <p:tag name="KSO_WM_SLIDE_LAYOUT" val="a_f"/>
  <p:tag name="KSO_WM_SLIDE_LAYOUT_CNT" val="1_1"/>
  <p:tag name="KSO_WM_SLIDE_BK_DARK_LIGHT" val="2"/>
  <p:tag name="KSO_WM_SLIDE_BACKGROUND_TYPE" val="general"/>
</p:tagLst>
</file>

<file path=ppt/tags/tag24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9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243.xml><?xml version="1.0" encoding="utf-8"?>
<p:tagLst xmlns:p="http://schemas.openxmlformats.org/presentationml/2006/main">
  <p:tag name="KSO_WM_UNIT_TABLE_BEAUTIFY" val="smartTable{dc0ef2e6-012b-4fe8-9785-0dab0a71ae57}"/>
  <p:tag name="TABLE_RECT" val="40.0827*127.492*468.8*368.55"/>
  <p:tag name="TABLE_EMPHASIZE_COLOR" val="6579300"/>
  <p:tag name="TABLE_ONEKEY_SKIN_IDX" val="0"/>
  <p:tag name="TABLE_SKINIDX" val="-1"/>
  <p:tag name="TABLE_COLORIDX" val="l"/>
</p:tagLst>
</file>

<file path=ppt/tags/tag244.xml><?xml version="1.0" encoding="utf-8"?>
<p:tagLst xmlns:p="http://schemas.openxmlformats.org/presentationml/2006/main">
  <p:tag name="KSO_WM_UNIT_TABLE_BEAUTIFY" val="smartTable{c2a1c2fc-a7a3-4554-9898-fef5f37a5ee5}"/>
  <p:tag name="TABLE_RECT" val="511.709*137.042*412.3*349.45"/>
  <p:tag name="TABLE_EMPHASIZE_COLOR" val="6579300"/>
  <p:tag name="TABLE_ONEKEY_SKIN_IDX" val="0"/>
  <p:tag name="TABLE_SKINIDX" val="-1"/>
  <p:tag name="TABLE_COLORIDX" val="l"/>
  <p:tag name="TABLE_ENDDRAG_ORIGIN_RECT" val="412*283"/>
  <p:tag name="TABLE_ENDDRAG_RECT" val="515*206*412*283"/>
</p:tagLst>
</file>

<file path=ppt/tags/tag245.xml><?xml version="1.0" encoding="utf-8"?>
<p:tagLst xmlns:p="http://schemas.openxmlformats.org/presentationml/2006/main">
  <p:tag name="KSO_WM_SLIDE_ID" val="custom2020258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82"/>
  <p:tag name="KSO_WM_SLIDE_LAYOUT" val="a_f"/>
  <p:tag name="KSO_WM_SLIDE_LAYOUT_CNT" val="1_1"/>
  <p:tag name="KSO_WM_SLIDE_BK_DARK_LIGHT" val="2"/>
  <p:tag name="KSO_WM_SLIDE_BACKGROUND_TYPE" val="general"/>
</p:tagLst>
</file>

<file path=ppt/tags/tag24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9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247.xml><?xml version="1.0" encoding="utf-8"?>
<p:tagLst xmlns:p="http://schemas.openxmlformats.org/presentationml/2006/main">
  <p:tag name="KSO_WM_SLIDE_ID" val="custom2020258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82"/>
  <p:tag name="KSO_WM_SLIDE_LAYOUT" val="a_f"/>
  <p:tag name="KSO_WM_SLIDE_LAYOUT_CNT" val="1_1"/>
  <p:tag name="KSO_WM_SLIDE_BK_DARK_LIGHT" val="2"/>
  <p:tag name="KSO_WM_SLIDE_BACKGROUND_TYPE" val="general"/>
</p:tagLst>
</file>

<file path=ppt/tags/tag24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9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249.xml><?xml version="1.0" encoding="utf-8"?>
<p:tagLst xmlns:p="http://schemas.openxmlformats.org/presentationml/2006/main">
  <p:tag name="KSO_WM_SLIDE_ID" val="custom2020258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82"/>
  <p:tag name="KSO_WM_SLIDE_LAYOUT" val="a_f"/>
  <p:tag name="KSO_WM_SLIDE_LAYOUT_CNT" val="1_1"/>
  <p:tag name="KSO_WM_SLIDE_BK_DARK_LIGHT" val="2"/>
  <p:tag name="KSO_WM_SLIDE_BACKGROUND_TYPE" val="genera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TABLE_ENDDRAG_ORIGIN_RECT" val="842*440"/>
  <p:tag name="TABLE_ENDDRAG_RECT" val="50*58*842*440"/>
</p:tagLst>
</file>

<file path=ppt/tags/tag251.xml><?xml version="1.0" encoding="utf-8"?>
<p:tagLst xmlns:p="http://schemas.openxmlformats.org/presentationml/2006/main">
  <p:tag name="KSO_WM_SLIDE_ID" val="custom20202582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82"/>
  <p:tag name="KSO_WM_SLIDE_LAYOUT" val="a_f"/>
  <p:tag name="KSO_WM_SLIDE_LAYOUT_CNT" val="1_1"/>
  <p:tag name="KSO_WM_SLIDE_BK_DARK_LIGHT" val="2"/>
  <p:tag name="KSO_WM_SLIDE_BACKGROUND_TYPE" val="general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SLIDE_ID" val="custom20202582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582"/>
  <p:tag name="KSO_WM_SLIDE_LAYOUT" val="a_d_f"/>
  <p:tag name="KSO_WM_SLIDE_LAYOUT_CNT" val="1_1_1"/>
  <p:tag name="KSO_WM_SLIDE_BK_DARK_LIGHT" val="2"/>
  <p:tag name="KSO_WM_SLIDE_BACKGROUND_TYPE" val="general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添加副标题内容"/>
  <p:tag name="KSO_WM_TEMPLATE_CATEGORY" val="custom"/>
  <p:tag name="KSO_WM_TEMPLATE_INDEX" val="20205391"/>
  <p:tag name="KSO_WM_UNIT_ID" val="custom20205391_37*b*1"/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谢谢观看"/>
  <p:tag name="KSO_WM_TEMPLATE_CATEGORY" val="custom"/>
  <p:tag name="KSO_WM_TEMPLATE_INDEX" val="20205391"/>
  <p:tag name="KSO_WM_UNIT_ID" val="custom20205391_37*a*1"/>
</p:tagLst>
</file>

<file path=ppt/tags/tag256.xml><?xml version="1.0" encoding="utf-8"?>
<p:tagLst xmlns:p="http://schemas.openxmlformats.org/presentationml/2006/main">
  <p:tag name="KSO_WM_UNIT_PLACING_PICTURE_USER_VIEWPORT" val="{&quot;height&quot;:1208,&quot;width&quot;:1234}"/>
</p:tagLst>
</file>

<file path=ppt/tags/tag257.xml><?xml version="1.0" encoding="utf-8"?>
<p:tagLst xmlns:p="http://schemas.openxmlformats.org/presentationml/2006/main">
  <p:tag name="KSO_WM_TEMPLATE_SUBCATEGORY" val="0"/>
  <p:tag name="KSO_WM_SLIDE_TYPE" val="endPage"/>
  <p:tag name="KSO_WM_SLIDE_SUBTYPE" val="pureTxt"/>
  <p:tag name="KSO_WM_SLIDE_ITEM_CNT" val="0"/>
  <p:tag name="KSO_WM_SLIDE_INDEX" val="37"/>
  <p:tag name="KSO_WM_TAG_VERSION" val="1.0"/>
  <p:tag name="KSO_WM_BEAUTIFY_FLAG" val="#wm#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5391"/>
  <p:tag name="KSO_WM_SLIDE_ID" val="custom20205391_37"/>
</p:tagLst>
</file>

<file path=ppt/tags/tag258.xml><?xml version="1.0" encoding="utf-8"?>
<p:tagLst xmlns:p="http://schemas.openxmlformats.org/presentationml/2006/main">
  <p:tag name="COMMONDATA" val="eyJoZGlkIjoiYjFlYmZhOTEyMTUzMzlmNzQwZjAxYTBkYWQ1MDdiNjIifQ=="/>
  <p:tag name="KSO_WPP_MARK_KEY" val="89fac132-55a5-46fc-9dbf-5e8ce97b3c7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602">
      <a:dk1>
        <a:sysClr val="windowText" lastClr="000000"/>
      </a:dk1>
      <a:lt1>
        <a:sysClr val="window" lastClr="FFFFFF"/>
      </a:lt1>
      <a:dk2>
        <a:srgbClr val="F6FBFC"/>
      </a:dk2>
      <a:lt2>
        <a:srgbClr val="FFFFFF"/>
      </a:lt2>
      <a:accent1>
        <a:srgbClr val="358BA7"/>
      </a:accent1>
      <a:accent2>
        <a:srgbClr val="4C7AA1"/>
      </a:accent2>
      <a:accent3>
        <a:srgbClr val="63699C"/>
      </a:accent3>
      <a:accent4>
        <a:srgbClr val="795796"/>
      </a:accent4>
      <a:accent5>
        <a:srgbClr val="904691"/>
      </a:accent5>
      <a:accent6>
        <a:srgbClr val="A7358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2291</Words>
  <Application>WPS 演示</Application>
  <PresentationFormat>宽屏</PresentationFormat>
  <Paragraphs>578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微软雅黑</vt:lpstr>
      <vt:lpstr>汉仪旗黑-85S</vt:lpstr>
      <vt:lpstr>黑体</vt:lpstr>
      <vt:lpstr>Segoe UI</vt:lpstr>
      <vt:lpstr>新宋体</vt:lpstr>
      <vt:lpstr>Arial Unicode MS</vt:lpstr>
      <vt:lpstr>Calibri</vt:lpstr>
      <vt:lpstr>华文仿宋</vt:lpstr>
      <vt:lpstr>华文中宋</vt:lpstr>
      <vt:lpstr>华文宋体</vt:lpstr>
      <vt:lpstr>华文彩云</vt:lpstr>
      <vt:lpstr>华文新魏</vt:lpstr>
      <vt:lpstr>Office 主题​​</vt:lpstr>
      <vt:lpstr>1_Office 主题​​</vt:lpstr>
      <vt:lpstr>东川港码头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3.2.效果图</vt:lpstr>
      <vt:lpstr>4.1.浮筒基本参数</vt:lpstr>
      <vt:lpstr>4.2.浮筒物理及环保性能参数</vt:lpstr>
      <vt:lpstr>4.3.浮筒码头整体性能参数</vt:lpstr>
      <vt:lpstr>4.4.浮筒安装图解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梁山</cp:lastModifiedBy>
  <cp:revision>250</cp:revision>
  <dcterms:created xsi:type="dcterms:W3CDTF">2019-06-19T02:08:00Z</dcterms:created>
  <dcterms:modified xsi:type="dcterms:W3CDTF">2023-08-04T02:05:13Z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3AC3205B0AF7476BA660F5D59A6A5CC3_13</vt:lpwstr>
  </property>
</Properties>
</file>